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3774" r:id="rId2"/>
    <p:sldId id="3773" r:id="rId3"/>
    <p:sldId id="3772" r:id="rId4"/>
    <p:sldId id="3771" r:id="rId5"/>
    <p:sldId id="3770" r:id="rId6"/>
    <p:sldId id="3769" r:id="rId7"/>
    <p:sldId id="3768" r:id="rId8"/>
    <p:sldId id="3767" r:id="rId9"/>
    <p:sldId id="3766" r:id="rId10"/>
    <p:sldId id="37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BAF12-EB48-40FE-BD1A-73D6D029B9DC}"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C342E-0935-4062-8A2C-61B03B2A3636}" type="slidenum">
              <a:rPr lang="en-US" smtClean="0"/>
              <a:t>‹#›</a:t>
            </a:fld>
            <a:endParaRPr lang="en-US"/>
          </a:p>
        </p:txBody>
      </p:sp>
    </p:spTree>
    <p:extLst>
      <p:ext uri="{BB962C8B-B14F-4D97-AF65-F5344CB8AC3E}">
        <p14:creationId xmlns:p14="http://schemas.microsoft.com/office/powerpoint/2010/main" val="132982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22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381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69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83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18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488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7881-E766-4B91-B7E6-63ED0F5EC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44DF4-3BCE-6173-B3AA-AEA08FF9E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3E336-B933-A11A-AE43-97A917755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C7F709-B605-EAFE-9016-455047ECF0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51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97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141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481432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22922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622251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885867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345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72022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43741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1241960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129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653778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9998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55615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5600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0586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021897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459359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43223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62036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929174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41595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897685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2412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35202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756302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755507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64148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640070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80764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767595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894549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058311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0101197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18579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0179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51041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5965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2160462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19080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65492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237017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8392795" cy="2057397"/>
          </a:xfrm>
        </p:spPr>
        <p:txBody>
          <a:bodyPr/>
          <a:lstStyle/>
          <a:p>
            <a:r>
              <a:rPr lang="en-US" sz="5300" cap="none">
                <a:latin typeface="Oswald"/>
                <a:ea typeface="Noto Serif"/>
                <a:cs typeface="Noto Serif"/>
              </a:rPr>
              <a:t>FAFSA Submission Summary</a:t>
            </a:r>
            <a:endParaRPr lang="en-US" sz="5300" cap="none">
              <a:ea typeface="Noto Serif"/>
              <a:cs typeface="Noto Serif"/>
            </a:endParaRPr>
          </a:p>
        </p:txBody>
      </p:sp>
      <p:sp>
        <p:nvSpPr>
          <p:cNvPr id="2" name="Slide Number Placeholder 4">
            <a:extLst>
              <a:ext uri="{FF2B5EF4-FFF2-40B4-BE49-F238E27FC236}">
                <a16:creationId xmlns:a16="http://schemas.microsoft.com/office/drawing/2014/main" id="{DD59E8CF-CD6A-5F55-5A4D-B68ECE7663B8}"/>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637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More Resources </a:t>
            </a: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1731083"/>
            <a:ext cx="460955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Lastly, along the right side of the FAFSA Submission Summary, the student can access additional resources, including links to "My Aid" or College Scorecard. </a:t>
            </a:r>
          </a:p>
        </p:txBody>
      </p:sp>
      <p:pic>
        <p:nvPicPr>
          <p:cNvPr id="4" name="Picture 3" descr="Screenshot continuation of the FAFSA Submission Summary. Buttons provide the student with the option to “Make a Correction” to start a correction to revise their FAFSA form, “Visit My Aid” to view information about their student aid, and “Visit College Scorecard” to compare schools using the College Scorecard.">
            <a:extLst>
              <a:ext uri="{FF2B5EF4-FFF2-40B4-BE49-F238E27FC236}">
                <a16:creationId xmlns:a16="http://schemas.microsoft.com/office/drawing/2014/main" id="{5A028D4E-C684-8A6F-C616-EFDC1422A6CA}"/>
              </a:ext>
            </a:extLst>
          </p:cNvPr>
          <p:cNvPicPr>
            <a:picLocks noChangeAspect="1"/>
          </p:cNvPicPr>
          <p:nvPr/>
        </p:nvPicPr>
        <p:blipFill>
          <a:blip r:embed="rId3"/>
          <a:stretch>
            <a:fillRect/>
          </a:stretch>
        </p:blipFill>
        <p:spPr>
          <a:xfrm>
            <a:off x="7070060" y="556920"/>
            <a:ext cx="2110923" cy="5944115"/>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013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388" y="54429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u="none" strike="noStrike" kern="1200" cap="none" spc="0" normalizeH="0" baseline="0" noProof="0">
                <a:ln>
                  <a:noFill/>
                </a:ln>
                <a:effectLst/>
                <a:uLnTx/>
                <a:uFillTx/>
                <a:latin typeface="Oswald"/>
              </a:rPr>
              <a:t>FAFSA Submission Summary Landing Page</a:t>
            </a:r>
          </a:p>
        </p:txBody>
      </p:sp>
      <p:sp>
        <p:nvSpPr>
          <p:cNvPr id="7" name="TextBox 6">
            <a:extLst>
              <a:ext uri="{FF2B5EF4-FFF2-40B4-BE49-F238E27FC236}">
                <a16:creationId xmlns:a16="http://schemas.microsoft.com/office/drawing/2014/main" id="{F51169CC-E5A2-7867-BD6E-06545AF4E6B0}"/>
              </a:ext>
            </a:extLst>
          </p:cNvPr>
          <p:cNvSpPr txBox="1"/>
          <p:nvPr/>
        </p:nvSpPr>
        <p:spPr>
          <a:xfrm>
            <a:off x="684353" y="1708559"/>
            <a:ext cx="11380203"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receives a FAFSA Submission Summary for their processed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and any subsequent corrections that the student submits. The FAFSA Submission Summary is divided into four tabs: "Eligibility Overview," "FAFSA Form Answers," "School Information," and "Next Steps." At the top, the student will see when the FAFSA form was received and processed. The student also has the option to print the FAFSA Submission Summary to keep for their records. </a:t>
            </a:r>
            <a:endParaRPr kumimoji="0" lang="en-US" sz="1800" b="0" i="1" u="none" strike="noStrike" kern="1200" cap="none" spc="0" normalizeH="0" baseline="0" noProof="0">
              <a:ln>
                <a:noFill/>
              </a:ln>
              <a:solidFill>
                <a:srgbClr val="191918"/>
              </a:solidFill>
              <a:effectLst/>
              <a:uLnTx/>
              <a:uFillTx/>
              <a:latin typeface="Arial" panose="020B0604020202020204"/>
              <a:ea typeface="+mn-ea"/>
              <a:cs typeface="Arial"/>
            </a:endParaRPr>
          </a:p>
        </p:txBody>
      </p:sp>
      <p:pic>
        <p:nvPicPr>
          <p:cNvPr id="3" name="Picture 2" descr="Screenshot of the FAFSA Submission Summary, which informs the student the date their FAFSA form was received, the date it was processed, and their data release number. Below that, the student can view the tabs for “Eligibility Overview,” “FAFSA Form Answers,” “School Information,” and “Next Steps.”">
            <a:extLst>
              <a:ext uri="{FF2B5EF4-FFF2-40B4-BE49-F238E27FC236}">
                <a16:creationId xmlns:a16="http://schemas.microsoft.com/office/drawing/2014/main" id="{56294813-3AD6-912A-2F38-3F440D0B5577}"/>
              </a:ext>
            </a:extLst>
          </p:cNvPr>
          <p:cNvPicPr>
            <a:picLocks noChangeAspect="1"/>
          </p:cNvPicPr>
          <p:nvPr/>
        </p:nvPicPr>
        <p:blipFill>
          <a:blip r:embed="rId3"/>
          <a:stretch>
            <a:fillRect/>
          </a:stretch>
        </p:blipFill>
        <p:spPr>
          <a:xfrm>
            <a:off x="2070794" y="4090176"/>
            <a:ext cx="8050411" cy="211852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57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0014"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a:t>
            </a:r>
          </a:p>
        </p:txBody>
      </p:sp>
      <p:sp>
        <p:nvSpPr>
          <p:cNvPr id="8" name="TextBox 7">
            <a:extLst>
              <a:ext uri="{FF2B5EF4-FFF2-40B4-BE49-F238E27FC236}">
                <a16:creationId xmlns:a16="http://schemas.microsoft.com/office/drawing/2014/main" id="{A0AC53C4-650A-66B1-8F78-CE2E7AC9C727}"/>
              </a:ext>
            </a:extLst>
          </p:cNvPr>
          <p:cNvSpPr txBox="1"/>
          <p:nvPr/>
        </p:nvSpPr>
        <p:spPr>
          <a:xfrm>
            <a:off x="659942" y="1714731"/>
            <a:ext cx="4195087"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On the "Eligibility Overview" tab, the student sees information about the federal student aid for which they may be eligible, such as a Federal Pell Grant and Federal Direct Loans. Any amounts of financial aid that display on this tab are estimates and are not guaranteed. The school's financial aid office provides final determination of the student’s financial aid eligibility. </a:t>
            </a:r>
          </a:p>
        </p:txBody>
      </p:sp>
      <p:pic>
        <p:nvPicPr>
          <p:cNvPr id="4" name="Picture 3" descr="Screenshot continuation of the FAFSA Submission Summary, which displays the “Eligibility Overview” tab. Estimated amounts for a Federal Pell Grant, Federal Direct Loans, and Federal Work-Study for the student are displayed. Below that, the student is reminded that the amounts listed are estimations only and not guaranteed. A button displays the option to “Make a Correction.”">
            <a:extLst>
              <a:ext uri="{FF2B5EF4-FFF2-40B4-BE49-F238E27FC236}">
                <a16:creationId xmlns:a16="http://schemas.microsoft.com/office/drawing/2014/main" id="{9D75B98D-93D5-263B-727F-FAF1264B6A78}"/>
              </a:ext>
            </a:extLst>
          </p:cNvPr>
          <p:cNvPicPr>
            <a:picLocks noChangeAspect="1"/>
          </p:cNvPicPr>
          <p:nvPr/>
        </p:nvPicPr>
        <p:blipFill>
          <a:blip r:embed="rId3"/>
          <a:stretch>
            <a:fillRect/>
          </a:stretch>
        </p:blipFill>
        <p:spPr>
          <a:xfrm>
            <a:off x="5220721" y="1458135"/>
            <a:ext cx="6058425" cy="438950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1200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0014"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 (Continued)</a:t>
            </a:r>
          </a:p>
        </p:txBody>
      </p:sp>
      <p:sp>
        <p:nvSpPr>
          <p:cNvPr id="3" name="TextBox 2">
            <a:extLst>
              <a:ext uri="{FF2B5EF4-FFF2-40B4-BE49-F238E27FC236}">
                <a16:creationId xmlns:a16="http://schemas.microsoft.com/office/drawing/2014/main" id="{64A726D9-7FFC-8AF4-2FF0-B3913CB243F3}"/>
              </a:ext>
            </a:extLst>
          </p:cNvPr>
          <p:cNvSpPr txBox="1"/>
          <p:nvPr/>
        </p:nvSpPr>
        <p:spPr>
          <a:xfrm>
            <a:off x="659942" y="1714731"/>
            <a:ext cx="1078434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is a continuation of the "Eligibility Overview" tab of the FAFSA Submission Summary. The student can view their Student Aid Index. The school's financial aid office provides final determination of the student’s financial aid eligibility.</a:t>
            </a:r>
          </a:p>
        </p:txBody>
      </p:sp>
      <p:pic>
        <p:nvPicPr>
          <p:cNvPr id="6" name="Picture 5" descr="Screenshot continuation of the “Eligibility Overview” tab of the FAFSA Submission Summary. The Student Aid Index for the student is displayed with a hyperlink for the student to learn “What does this mean?”">
            <a:extLst>
              <a:ext uri="{FF2B5EF4-FFF2-40B4-BE49-F238E27FC236}">
                <a16:creationId xmlns:a16="http://schemas.microsoft.com/office/drawing/2014/main" id="{6C7565ED-6703-D1DD-483E-46BBEBD5732A}"/>
              </a:ext>
            </a:extLst>
          </p:cNvPr>
          <p:cNvPicPr>
            <a:picLocks noChangeAspect="1"/>
          </p:cNvPicPr>
          <p:nvPr/>
        </p:nvPicPr>
        <p:blipFill>
          <a:blip r:embed="rId3"/>
          <a:stretch>
            <a:fillRect/>
          </a:stretch>
        </p:blipFill>
        <p:spPr>
          <a:xfrm>
            <a:off x="3550687" y="3429000"/>
            <a:ext cx="5090626" cy="266381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011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0014"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a:t>
            </a:r>
            <a:r>
              <a:rPr lang="en-US" sz="3600" cap="none" baseline="30000">
                <a:latin typeface="Oswald"/>
                <a:ea typeface="Noto Serif"/>
                <a:cs typeface="Noto Serif"/>
              </a:rPr>
              <a:t>®</a:t>
            </a:r>
            <a:r>
              <a:rPr lang="en-US" altLang="en-US" sz="3600" cap="none" spc="0">
                <a:latin typeface="Oswald"/>
              </a:rPr>
              <a:t> Form Answers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7AFCC7D7-1612-8436-481D-3AE10CD93047}"/>
              </a:ext>
            </a:extLst>
          </p:cNvPr>
          <p:cNvSpPr txBox="1"/>
          <p:nvPr/>
        </p:nvSpPr>
        <p:spPr>
          <a:xfrm>
            <a:off x="678459" y="1714500"/>
            <a:ext cx="4575385"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On the "FAFSA Form Answers" tab, the student sees the answers provided on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If any of the provided answers are incorrect, the student can choose "Make a Correction."  </a:t>
            </a:r>
          </a:p>
        </p:txBody>
      </p:sp>
      <p:pic>
        <p:nvPicPr>
          <p:cNvPr id="4" name="Picture 3" descr="Screenshot continuation of the FAFSA Submission Summary, which displays the “FAFSA Form Answers” tab. Under the listed section name of the FAFSA form, the student can review the answers they provided on the form. A button displays the option to “Make a Correction.”">
            <a:extLst>
              <a:ext uri="{FF2B5EF4-FFF2-40B4-BE49-F238E27FC236}">
                <a16:creationId xmlns:a16="http://schemas.microsoft.com/office/drawing/2014/main" id="{BF208CF6-0809-D921-7173-A83135F9C055}"/>
              </a:ext>
            </a:extLst>
          </p:cNvPr>
          <p:cNvPicPr>
            <a:picLocks noChangeAspect="1"/>
          </p:cNvPicPr>
          <p:nvPr/>
        </p:nvPicPr>
        <p:blipFill>
          <a:blip r:embed="rId3"/>
          <a:stretch>
            <a:fillRect/>
          </a:stretch>
        </p:blipFill>
        <p:spPr>
          <a:xfrm>
            <a:off x="5923169" y="1458135"/>
            <a:ext cx="4575385" cy="481767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5246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0014" y="5346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a:t>
            </a:r>
            <a:r>
              <a:rPr lang="en-US" sz="3600" cap="none" baseline="30000">
                <a:latin typeface="Oswald"/>
                <a:ea typeface="Noto Serif"/>
                <a:cs typeface="Noto Serif"/>
              </a:rPr>
              <a:t>®</a:t>
            </a:r>
            <a:r>
              <a:rPr lang="en-US" altLang="en-US" sz="3600" cap="none" spc="0">
                <a:latin typeface="Oswald"/>
              </a:rPr>
              <a:t> Form Answers</a:t>
            </a:r>
            <a:r>
              <a:rPr lang="en-US" altLang="en-US" sz="3600" b="1" i="0" u="none" strike="noStrike" kern="1200" cap="none" spc="0" normalizeH="0" baseline="0" noProof="0">
                <a:ln>
                  <a:noFill/>
                </a:ln>
                <a:effectLst/>
                <a:uLnTx/>
                <a:uFillTx/>
                <a:latin typeface="Oswald"/>
              </a:rPr>
              <a:t> (Continued)</a:t>
            </a:r>
          </a:p>
        </p:txBody>
      </p:sp>
      <p:sp>
        <p:nvSpPr>
          <p:cNvPr id="2" name="TextBox 1">
            <a:extLst>
              <a:ext uri="{FF2B5EF4-FFF2-40B4-BE49-F238E27FC236}">
                <a16:creationId xmlns:a16="http://schemas.microsoft.com/office/drawing/2014/main" id="{EB8E2A2E-7BF1-151B-C335-F237C41D5475}"/>
              </a:ext>
            </a:extLst>
          </p:cNvPr>
          <p:cNvSpPr txBox="1"/>
          <p:nvPr/>
        </p:nvSpPr>
        <p:spPr>
          <a:xfrm>
            <a:off x="678460" y="1714500"/>
            <a:ext cx="437429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is a continuation of the "FAFSA Form Answers" tab, where the student sees the answers provided on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t>
            </a:r>
          </a:p>
        </p:txBody>
      </p:sp>
      <p:pic>
        <p:nvPicPr>
          <p:cNvPr id="6" name="Picture 5" descr="Screenshot continuation of the FAFSA Submission Summary, which displays the “FAFSA Form Answers” tab. Each of the student sections of the FAFSA form are listed, which the student can select to expand and view the information that was provided.">
            <a:extLst>
              <a:ext uri="{FF2B5EF4-FFF2-40B4-BE49-F238E27FC236}">
                <a16:creationId xmlns:a16="http://schemas.microsoft.com/office/drawing/2014/main" id="{9653202B-8AC9-D4E9-27FA-C1A22D156BB2}"/>
              </a:ext>
            </a:extLst>
          </p:cNvPr>
          <p:cNvPicPr>
            <a:picLocks noChangeAspect="1"/>
          </p:cNvPicPr>
          <p:nvPr/>
        </p:nvPicPr>
        <p:blipFill>
          <a:blip r:embed="rId3"/>
          <a:stretch>
            <a:fillRect/>
          </a:stretch>
        </p:blipFill>
        <p:spPr>
          <a:xfrm>
            <a:off x="5684710" y="1472423"/>
            <a:ext cx="4820237" cy="4723470"/>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949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5D63-D473-85A6-D59F-BB897712B118}"/>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4422884-42F8-7AF3-3BDA-3D161DA273B3}"/>
              </a:ext>
            </a:extLst>
          </p:cNvPr>
          <p:cNvSpPr txBox="1">
            <a:spLocks noGrp="1"/>
          </p:cNvSpPr>
          <p:nvPr>
            <p:ph type="title" idx="4294967295"/>
          </p:nvPr>
        </p:nvSpPr>
        <p:spPr>
          <a:xfrm>
            <a:off x="670014" y="5346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a:t>
            </a:r>
            <a:r>
              <a:rPr lang="en-US" sz="3600" cap="none" baseline="30000">
                <a:latin typeface="Oswald"/>
                <a:ea typeface="Noto Serif"/>
                <a:cs typeface="Noto Serif"/>
              </a:rPr>
              <a:t>®</a:t>
            </a:r>
            <a:r>
              <a:rPr lang="en-US" altLang="en-US" sz="3600" cap="none" spc="0">
                <a:latin typeface="Oswald"/>
              </a:rPr>
              <a:t> Form Answers</a:t>
            </a:r>
            <a:r>
              <a:rPr lang="en-US" altLang="en-US" sz="3600" b="1" i="0" u="none" strike="noStrike" kern="1200" cap="none" spc="0" normalizeH="0" baseline="0" noProof="0">
                <a:ln>
                  <a:noFill/>
                </a:ln>
                <a:effectLst/>
                <a:uLnTx/>
                <a:uFillTx/>
                <a:latin typeface="Oswald"/>
              </a:rPr>
              <a:t> Contributors</a:t>
            </a:r>
          </a:p>
        </p:txBody>
      </p:sp>
      <p:sp>
        <p:nvSpPr>
          <p:cNvPr id="2" name="TextBox 1">
            <a:extLst>
              <a:ext uri="{FF2B5EF4-FFF2-40B4-BE49-F238E27FC236}">
                <a16:creationId xmlns:a16="http://schemas.microsoft.com/office/drawing/2014/main" id="{2488B180-2DE4-A9ED-FE9C-C575C6B6B966}"/>
              </a:ext>
            </a:extLst>
          </p:cNvPr>
          <p:cNvSpPr txBox="1"/>
          <p:nvPr/>
        </p:nvSpPr>
        <p:spPr>
          <a:xfrm>
            <a:off x="681647" y="1714500"/>
            <a:ext cx="10404724"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is a continuation of the "FAFSA Form Answers" tab. If applicable, the student sees the answers their contributor(s) provided on the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t>
            </a:r>
          </a:p>
        </p:txBody>
      </p:sp>
      <p:pic>
        <p:nvPicPr>
          <p:cNvPr id="3" name="Picture 2" descr="Screenshot continuation of the FAFSA Submission Summary, which displays the “FAFSA Form Answers” tab. Under the listed section name of the FAFSA form, the student can review the answers their contributor provided on the form.">
            <a:extLst>
              <a:ext uri="{FF2B5EF4-FFF2-40B4-BE49-F238E27FC236}">
                <a16:creationId xmlns:a16="http://schemas.microsoft.com/office/drawing/2014/main" id="{1F83671B-79C0-CAB1-B1DA-4DECF7C56790}"/>
              </a:ext>
            </a:extLst>
          </p:cNvPr>
          <p:cNvPicPr>
            <a:picLocks noChangeAspect="1"/>
          </p:cNvPicPr>
          <p:nvPr/>
        </p:nvPicPr>
        <p:blipFill rotWithShape="1">
          <a:blip r:embed="rId3"/>
          <a:srcRect r="-203" b="38739"/>
          <a:stretch/>
        </p:blipFill>
        <p:spPr>
          <a:xfrm>
            <a:off x="1197430" y="2847845"/>
            <a:ext cx="4381543" cy="3607651"/>
          </a:xfrm>
          <a:prstGeom prst="rect">
            <a:avLst/>
          </a:prstGeom>
          <a:ln>
            <a:solidFill>
              <a:schemeClr val="accent1"/>
            </a:solidFill>
          </a:ln>
        </p:spPr>
      </p:pic>
      <p:pic>
        <p:nvPicPr>
          <p:cNvPr id="6" name="Picture 5" descr="Screenshot continuation of the FAFSA Submission Summary, which displays the “FAFSA Form Answers” tab. Each of the contributor sections of the FAFSA form are listed, which the student can select to expand and view the information that was provided.">
            <a:extLst>
              <a:ext uri="{FF2B5EF4-FFF2-40B4-BE49-F238E27FC236}">
                <a16:creationId xmlns:a16="http://schemas.microsoft.com/office/drawing/2014/main" id="{A62CB544-6C3B-5284-BA8A-37C5063C09EC}"/>
              </a:ext>
            </a:extLst>
          </p:cNvPr>
          <p:cNvPicPr>
            <a:picLocks noChangeAspect="1"/>
          </p:cNvPicPr>
          <p:nvPr/>
        </p:nvPicPr>
        <p:blipFill>
          <a:blip r:embed="rId4"/>
          <a:stretch>
            <a:fillRect/>
          </a:stretch>
        </p:blipFill>
        <p:spPr>
          <a:xfrm>
            <a:off x="6320838" y="2845747"/>
            <a:ext cx="4678448" cy="3612069"/>
          </a:xfrm>
          <a:prstGeom prst="rect">
            <a:avLst/>
          </a:prstGeom>
          <a:ln>
            <a:solidFill>
              <a:schemeClr val="accent1"/>
            </a:solidFill>
          </a:ln>
        </p:spPr>
      </p:pic>
      <p:sp>
        <p:nvSpPr>
          <p:cNvPr id="5" name="Slide Number Placeholder 4">
            <a:extLst>
              <a:ext uri="{FF2B5EF4-FFF2-40B4-BE49-F238E27FC236}">
                <a16:creationId xmlns:a16="http://schemas.microsoft.com/office/drawing/2014/main" id="{16EDEE6A-9D42-1D52-5FB6-5C069298805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9060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346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School Information</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C91DCEF6-8C01-F206-3D00-F7364FF483EE}"/>
              </a:ext>
            </a:extLst>
          </p:cNvPr>
          <p:cNvSpPr txBox="1"/>
          <p:nvPr/>
        </p:nvSpPr>
        <p:spPr>
          <a:xfrm>
            <a:off x="688885" y="1713517"/>
            <a:ext cx="4087044"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On the "School Information" tab, the student sees information about the college(s), career school(s), and/or trade school(s) they selected to receive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information. The student can view graduation rate, retention rate, transfer rate, default rate, median debt upon completion, and average annual cost of the selected school(s). </a:t>
            </a:r>
          </a:p>
        </p:txBody>
      </p:sp>
      <p:pic>
        <p:nvPicPr>
          <p:cNvPr id="7" name="Picture 6" descr="Screenshot continuation of the FAFSA Submission Summary, which displays the “School Information” tab. The schools that the student selected on their FAFSA form are displayed with additional information provided for them to compare. This includes graduation rate, retention rate, transfer rate, default rate, median debt upon completion, and average annual cost.">
            <a:extLst>
              <a:ext uri="{FF2B5EF4-FFF2-40B4-BE49-F238E27FC236}">
                <a16:creationId xmlns:a16="http://schemas.microsoft.com/office/drawing/2014/main" id="{ACEF5018-6A1A-D8BB-3188-B0978F9C1656}"/>
              </a:ext>
            </a:extLst>
          </p:cNvPr>
          <p:cNvPicPr>
            <a:picLocks noChangeAspect="1"/>
          </p:cNvPicPr>
          <p:nvPr/>
        </p:nvPicPr>
        <p:blipFill>
          <a:blip r:embed="rId3"/>
          <a:stretch>
            <a:fillRect/>
          </a:stretch>
        </p:blipFill>
        <p:spPr>
          <a:xfrm>
            <a:off x="4843446" y="1472423"/>
            <a:ext cx="6689426" cy="3550379"/>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881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Next Steps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2C1583FB-6C88-B3C7-3E61-7FE8647597B5}"/>
              </a:ext>
            </a:extLst>
          </p:cNvPr>
          <p:cNvSpPr txBox="1"/>
          <p:nvPr/>
        </p:nvSpPr>
        <p:spPr>
          <a:xfrm>
            <a:off x="684011" y="1717073"/>
            <a:ext cx="4758846"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On the "Next Steps" tab, the student sees comments that pertain to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Some comments may require the student to make a correction or send additional documentation to their school. Other comments may be informational and require no action from the student. </a:t>
            </a:r>
          </a:p>
        </p:txBody>
      </p:sp>
      <p:pic>
        <p:nvPicPr>
          <p:cNvPr id="3" name="Picture 2" descr="Screenshot continuation of the FAFSA Submission Summary, which displays the “Next Steps” tab. Three steps are provided for the student to follow: correct any errors on the FAFSA form,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A button displays the option to “Make a Correction.”">
            <a:extLst>
              <a:ext uri="{FF2B5EF4-FFF2-40B4-BE49-F238E27FC236}">
                <a16:creationId xmlns:a16="http://schemas.microsoft.com/office/drawing/2014/main" id="{7A56C4DB-8280-A405-8E2B-15FEA22C6A1C}"/>
              </a:ext>
            </a:extLst>
          </p:cNvPr>
          <p:cNvPicPr>
            <a:picLocks noChangeAspect="1"/>
          </p:cNvPicPr>
          <p:nvPr/>
        </p:nvPicPr>
        <p:blipFill>
          <a:blip r:embed="rId3"/>
          <a:stretch>
            <a:fillRect/>
          </a:stretch>
        </p:blipFill>
        <p:spPr>
          <a:xfrm>
            <a:off x="5936370" y="1458135"/>
            <a:ext cx="4758847" cy="499128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7090773"/>
      </p:ext>
    </p:extLst>
  </p:cSld>
  <p:clrMapOvr>
    <a:masterClrMapping/>
  </p:clrMapOvr>
</p:sld>
</file>

<file path=ppt/theme/theme1.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8" ma:contentTypeDescription="Create a new document." ma:contentTypeScope="" ma:versionID="1d185f02d2e6519f68934e6901e99581">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2cf396b5333184e55cb1de398ebcd227"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f1e88c-ac94-4ee2-a8c7-ac0b605cfc36">
      <Terms xmlns="http://schemas.microsoft.com/office/infopath/2007/PartnerControls"/>
    </lcf76f155ced4ddcb4097134ff3c332f>
    <TaxCatchAll xmlns="d640ad59-e63e-470f-b2a1-3bef7f55cfe7" xsi:nil="true"/>
  </documentManagement>
</p:properties>
</file>

<file path=customXml/itemProps1.xml><?xml version="1.0" encoding="utf-8"?>
<ds:datastoreItem xmlns:ds="http://schemas.openxmlformats.org/officeDocument/2006/customXml" ds:itemID="{D26C335C-C439-4674-A615-605BA928D99E}"/>
</file>

<file path=customXml/itemProps2.xml><?xml version="1.0" encoding="utf-8"?>
<ds:datastoreItem xmlns:ds="http://schemas.openxmlformats.org/officeDocument/2006/customXml" ds:itemID="{DA11FBF7-8A88-436F-9C60-E71E779F17C3}"/>
</file>

<file path=customXml/itemProps3.xml><?xml version="1.0" encoding="utf-8"?>
<ds:datastoreItem xmlns:ds="http://schemas.openxmlformats.org/officeDocument/2006/customXml" ds:itemID="{20C48F3C-B6E7-40C6-9075-264588AB03A2}"/>
</file>

<file path=docProps/app.xml><?xml version="1.0" encoding="utf-8"?>
<Properties xmlns="http://schemas.openxmlformats.org/officeDocument/2006/extended-properties" xmlns:vt="http://schemas.openxmlformats.org/officeDocument/2006/docPropsVTypes">
  <TotalTime>1</TotalTime>
  <Words>501</Words>
  <Application>Microsoft Office PowerPoint</Application>
  <PresentationFormat>Widescreen</PresentationFormat>
  <Paragraphs>39</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Cambria</vt:lpstr>
      <vt:lpstr>Noto Serif</vt:lpstr>
      <vt:lpstr>Oswald</vt:lpstr>
      <vt:lpstr>Roboto</vt:lpstr>
      <vt:lpstr>1_Office Theme</vt:lpstr>
      <vt:lpstr>FAFSA Submission Summary</vt:lpstr>
      <vt:lpstr>FAFSA Submission Summary Landing Page</vt:lpstr>
      <vt:lpstr>Eligibility Overview</vt:lpstr>
      <vt:lpstr>Eligibility Overview (Continued)</vt:lpstr>
      <vt:lpstr>FAFSA® Form Answers </vt:lpstr>
      <vt:lpstr>FAFSA® Form Answers (Continued)</vt:lpstr>
      <vt:lpstr>FAFSA® Form Answers Contributors</vt:lpstr>
      <vt:lpstr>School Information </vt:lpstr>
      <vt:lpstr>Next Steps </vt:lpstr>
      <vt:lpstr>More 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MorraLee Keller</dc:creator>
  <cp:lastModifiedBy>MorraLee Keller</cp:lastModifiedBy>
  <cp:revision>1</cp:revision>
  <dcterms:created xsi:type="dcterms:W3CDTF">2025-08-15T13:06:51Z</dcterms:created>
  <dcterms:modified xsi:type="dcterms:W3CDTF">2025-08-15T13:08:08Z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ies>
</file>